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126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51948"/>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486401" y="1026696"/>
            <a:ext cx="9015662" cy="2763063"/>
          </a:xfrm>
          <a:prstGeom prst="rect">
            <a:avLst/>
          </a:prstGeom>
          <a:noFill/>
          <a:ln/>
        </p:spPr>
        <p:txBody>
          <a:bodyPr wrap="square" rtlCol="0" anchor="t"/>
          <a:lstStyle/>
          <a:p>
            <a:pPr marL="0" indent="0" algn="ctr">
              <a:lnSpc>
                <a:spcPts val="6561"/>
              </a:lnSpc>
              <a:buNone/>
            </a:pPr>
            <a:r>
              <a:rPr kumimoji="0" lang="es-ES" sz="6000" b="0" i="0" u="none" strike="noStrike" kern="1200" cap="none" spc="0" normalizeH="0" baseline="0" noProof="0" dirty="0">
                <a:ln>
                  <a:noFill/>
                </a:ln>
                <a:solidFill>
                  <a:srgbClr val="F5F5F5"/>
                </a:solidFill>
                <a:effectLst/>
                <a:uLnTx/>
                <a:uFillTx/>
                <a:latin typeface="Poppins" panose="00000500000000000000" pitchFamily="2" charset="0"/>
                <a:ea typeface="+mj-ea"/>
                <a:cs typeface="+mj-cs"/>
              </a:rPr>
              <a:t>EVALUACIÓN PROCESUAL  HITO 4</a:t>
            </a:r>
            <a:br>
              <a:rPr kumimoji="0" lang="es-ES" sz="6000" b="0" i="0" u="none" strike="noStrike" kern="1200" cap="none" spc="0" normalizeH="0" baseline="0" noProof="0" dirty="0">
                <a:ln>
                  <a:noFill/>
                </a:ln>
                <a:solidFill>
                  <a:srgbClr val="F5F5F5"/>
                </a:solidFill>
                <a:effectLst/>
                <a:uLnTx/>
                <a:uFillTx/>
                <a:latin typeface="Poppins" panose="00000500000000000000" pitchFamily="2" charset="0"/>
                <a:ea typeface="+mj-ea"/>
                <a:cs typeface="+mj-cs"/>
              </a:rPr>
            </a:br>
            <a:r>
              <a:rPr kumimoji="0" lang="es-ES" sz="2200" b="0" i="0" u="none" strike="noStrike" kern="1200" cap="none" spc="0" normalizeH="0" baseline="0" noProof="0" dirty="0">
                <a:ln>
                  <a:noFill/>
                </a:ln>
                <a:solidFill>
                  <a:srgbClr val="F5F5F5"/>
                </a:solidFill>
                <a:effectLst/>
                <a:uLnTx/>
                <a:uFillTx/>
                <a:latin typeface="Poppins" panose="00000500000000000000" pitchFamily="2" charset="0"/>
                <a:ea typeface="+mj-ea"/>
                <a:cs typeface="+mj-cs"/>
              </a:rPr>
              <a:t>BASE DE DATOS I</a:t>
            </a:r>
            <a:endParaRPr lang="en-US" sz="5249" dirty="0"/>
          </a:p>
        </p:txBody>
      </p:sp>
      <p:sp>
        <p:nvSpPr>
          <p:cNvPr id="6" name="Text 3"/>
          <p:cNvSpPr/>
          <p:nvPr/>
        </p:nvSpPr>
        <p:spPr>
          <a:xfrm>
            <a:off x="6319599" y="4439841"/>
            <a:ext cx="7477601" cy="2474306"/>
          </a:xfrm>
          <a:prstGeom prst="rect">
            <a:avLst/>
          </a:prstGeom>
          <a:noFill/>
          <a:ln/>
        </p:spPr>
        <p:txBody>
          <a:bodyPr wrap="square" rtlCol="0" anchor="t"/>
          <a:lstStyle/>
          <a:p>
            <a:pPr algn="l"/>
            <a:r>
              <a:rPr lang="es-ES" sz="3600" dirty="0">
                <a:solidFill>
                  <a:schemeClr val="bg1"/>
                </a:solidFill>
                <a:latin typeface="Arial" panose="020B0604020202020204" pitchFamily="34" charset="0"/>
                <a:cs typeface="Arial" panose="020B0604020202020204" pitchFamily="34" charset="0"/>
              </a:rPr>
              <a:t>PRESENTA:</a:t>
            </a:r>
          </a:p>
          <a:p>
            <a:pPr algn="l"/>
            <a:r>
              <a:rPr lang="es-ES" sz="3600" dirty="0">
                <a:solidFill>
                  <a:schemeClr val="bg1"/>
                </a:solidFill>
                <a:latin typeface="Arial" panose="020B0604020202020204" pitchFamily="34" charset="0"/>
                <a:cs typeface="Arial" panose="020B0604020202020204" pitchFamily="34" charset="0"/>
              </a:rPr>
              <a:t>SANTOS BRAYAN HUMIRI QUISPE</a:t>
            </a:r>
          </a:p>
          <a:p>
            <a:pPr algn="l"/>
            <a:r>
              <a:rPr lang="es-ES" sz="3600" dirty="0">
                <a:solidFill>
                  <a:schemeClr val="bg1"/>
                </a:solidFill>
                <a:latin typeface="Arial" panose="020B0604020202020204" pitchFamily="34" charset="0"/>
                <a:cs typeface="Arial" panose="020B0604020202020204" pitchFamily="34" charset="0"/>
              </a:rPr>
              <a:t>SIS-12925430</a:t>
            </a:r>
            <a:endParaRPr lang="es-BO"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4764505" cy="8229600"/>
          </a:xfrm>
          <a:prstGeom prst="rect">
            <a:avLst/>
          </a:prstGeom>
        </p:spPr>
      </p:pic>
      <p:sp>
        <p:nvSpPr>
          <p:cNvPr id="5" name="Text 2"/>
          <p:cNvSpPr/>
          <p:nvPr/>
        </p:nvSpPr>
        <p:spPr>
          <a:xfrm>
            <a:off x="5533535" y="436559"/>
            <a:ext cx="7477601" cy="1562069"/>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DDL (Data Definition Language)</a:t>
            </a:r>
            <a:endParaRPr lang="en-US" sz="4374" dirty="0"/>
          </a:p>
        </p:txBody>
      </p:sp>
      <p:sp>
        <p:nvSpPr>
          <p:cNvPr id="6" name="Text 3"/>
          <p:cNvSpPr/>
          <p:nvPr/>
        </p:nvSpPr>
        <p:spPr>
          <a:xfrm>
            <a:off x="5244776" y="2283798"/>
            <a:ext cx="747760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DDL se utiliza para crear, modificar y eliminar la estructura de las tablas de una base de datos. Veamos un ejemplo:</a:t>
            </a:r>
            <a:endParaRPr lang="en-US" sz="1750" dirty="0"/>
          </a:p>
        </p:txBody>
      </p:sp>
      <p:sp>
        <p:nvSpPr>
          <p:cNvPr id="7" name="Text 4"/>
          <p:cNvSpPr/>
          <p:nvPr/>
        </p:nvSpPr>
        <p:spPr>
          <a:xfrm>
            <a:off x="6319599" y="5278398"/>
            <a:ext cx="7477601" cy="355402"/>
          </a:xfrm>
          <a:prstGeom prst="rect">
            <a:avLst/>
          </a:prstGeom>
          <a:noFill/>
          <a:ln/>
        </p:spPr>
        <p:txBody>
          <a:bodyPr wrap="none" rtlCol="0" anchor="t"/>
          <a:lstStyle/>
          <a:p>
            <a:pPr marL="0" indent="0">
              <a:lnSpc>
                <a:spcPts val="2799"/>
              </a:lnSpc>
              <a:buNone/>
            </a:pPr>
            <a:endParaRPr lang="en-US" sz="1750" dirty="0"/>
          </a:p>
        </p:txBody>
      </p:sp>
      <p:pic>
        <p:nvPicPr>
          <p:cNvPr id="10" name="Imagen 9">
            <a:extLst>
              <a:ext uri="{FF2B5EF4-FFF2-40B4-BE49-F238E27FC236}">
                <a16:creationId xmlns:a16="http://schemas.microsoft.com/office/drawing/2014/main" id="{423BCFC6-62DA-4293-BB36-BC0737B63046}"/>
              </a:ext>
            </a:extLst>
          </p:cNvPr>
          <p:cNvPicPr>
            <a:picLocks noChangeAspect="1"/>
          </p:cNvPicPr>
          <p:nvPr/>
        </p:nvPicPr>
        <p:blipFill>
          <a:blip r:embed="rId4"/>
          <a:stretch>
            <a:fillRect/>
          </a:stretch>
        </p:blipFill>
        <p:spPr>
          <a:xfrm>
            <a:off x="5244776" y="3856792"/>
            <a:ext cx="3776581" cy="2562913"/>
          </a:xfrm>
          <a:prstGeom prst="rect">
            <a:avLst/>
          </a:prstGeom>
        </p:spPr>
      </p:pic>
      <p:pic>
        <p:nvPicPr>
          <p:cNvPr id="12" name="Imagen 11">
            <a:extLst>
              <a:ext uri="{FF2B5EF4-FFF2-40B4-BE49-F238E27FC236}">
                <a16:creationId xmlns:a16="http://schemas.microsoft.com/office/drawing/2014/main" id="{D5FF327C-F479-42AA-9753-FF4B4D9B22E1}"/>
              </a:ext>
            </a:extLst>
          </p:cNvPr>
          <p:cNvPicPr>
            <a:picLocks noChangeAspect="1"/>
          </p:cNvPicPr>
          <p:nvPr/>
        </p:nvPicPr>
        <p:blipFill>
          <a:blip r:embed="rId5"/>
          <a:stretch>
            <a:fillRect/>
          </a:stretch>
        </p:blipFill>
        <p:spPr>
          <a:xfrm>
            <a:off x="9501628" y="3760950"/>
            <a:ext cx="3733109" cy="25629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390920" y="998978"/>
            <a:ext cx="90220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DML (Data Manipulation Language)</a:t>
            </a:r>
            <a:endParaRPr lang="en-US" sz="4374" dirty="0"/>
          </a:p>
        </p:txBody>
      </p:sp>
      <p:sp>
        <p:nvSpPr>
          <p:cNvPr id="7" name="Text 4"/>
          <p:cNvSpPr/>
          <p:nvPr/>
        </p:nvSpPr>
        <p:spPr>
          <a:xfrm>
            <a:off x="1687739" y="2098639"/>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Usado para manipular los datos dentro de las tablas. A continuación, un ejemplo de cómo insertar datos:</a:t>
            </a:r>
            <a:endParaRPr lang="en-US" sz="1750" dirty="0"/>
          </a:p>
        </p:txBody>
      </p:sp>
      <p:sp>
        <p:nvSpPr>
          <p:cNvPr id="8" name="Text 5"/>
          <p:cNvSpPr/>
          <p:nvPr/>
        </p:nvSpPr>
        <p:spPr>
          <a:xfrm>
            <a:off x="2037993" y="4931212"/>
            <a:ext cx="10554414" cy="355402"/>
          </a:xfrm>
          <a:prstGeom prst="rect">
            <a:avLst/>
          </a:prstGeom>
          <a:noFill/>
          <a:ln/>
        </p:spPr>
        <p:txBody>
          <a:bodyPr wrap="none" rtlCol="0" anchor="t"/>
          <a:lstStyle/>
          <a:p>
            <a:pPr marL="0" indent="0">
              <a:lnSpc>
                <a:spcPts val="2799"/>
              </a:lnSpc>
              <a:buNone/>
            </a:pPr>
            <a:endParaRPr lang="en-US" sz="1750" dirty="0"/>
          </a:p>
        </p:txBody>
      </p:sp>
      <p:pic>
        <p:nvPicPr>
          <p:cNvPr id="11" name="Imagen 10">
            <a:extLst>
              <a:ext uri="{FF2B5EF4-FFF2-40B4-BE49-F238E27FC236}">
                <a16:creationId xmlns:a16="http://schemas.microsoft.com/office/drawing/2014/main" id="{7F06DD91-5211-4358-8175-BDBEF36435EF}"/>
              </a:ext>
            </a:extLst>
          </p:cNvPr>
          <p:cNvPicPr>
            <a:picLocks noChangeAspect="1"/>
          </p:cNvPicPr>
          <p:nvPr/>
        </p:nvPicPr>
        <p:blipFill>
          <a:blip r:embed="rId4"/>
          <a:stretch>
            <a:fillRect/>
          </a:stretch>
        </p:blipFill>
        <p:spPr>
          <a:xfrm>
            <a:off x="1812758" y="3286009"/>
            <a:ext cx="9801725" cy="38046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721516" y="0"/>
            <a:ext cx="4908884" cy="8229600"/>
          </a:xfrm>
          <a:prstGeom prst="rect">
            <a:avLst/>
          </a:prstGeom>
        </p:spPr>
      </p:pic>
      <p:sp>
        <p:nvSpPr>
          <p:cNvPr id="5" name="Text 2"/>
          <p:cNvSpPr/>
          <p:nvPr/>
        </p:nvSpPr>
        <p:spPr>
          <a:xfrm>
            <a:off x="3055143" y="993996"/>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INNER JOIN</a:t>
            </a:r>
            <a:endParaRPr lang="en-US" sz="4374" dirty="0"/>
          </a:p>
        </p:txBody>
      </p:sp>
      <p:sp>
        <p:nvSpPr>
          <p:cNvPr id="6" name="Text 3"/>
          <p:cNvSpPr/>
          <p:nvPr/>
        </p:nvSpPr>
        <p:spPr>
          <a:xfrm>
            <a:off x="1747599" y="1961912"/>
            <a:ext cx="747760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Un tipo de join utilizado para combinar filas de dos o más tablas basándose en una condición de unión. Proporciona resultados que coinciden en ambas tablas.</a:t>
            </a:r>
            <a:endParaRPr lang="en-US" sz="1750" dirty="0"/>
          </a:p>
        </p:txBody>
      </p:sp>
      <p:pic>
        <p:nvPicPr>
          <p:cNvPr id="9" name="Imagen 8">
            <a:extLst>
              <a:ext uri="{FF2B5EF4-FFF2-40B4-BE49-F238E27FC236}">
                <a16:creationId xmlns:a16="http://schemas.microsoft.com/office/drawing/2014/main" id="{042DEB04-B911-4BD0-BF3C-3D3A46F92B9B}"/>
              </a:ext>
            </a:extLst>
          </p:cNvPr>
          <p:cNvPicPr>
            <a:picLocks noChangeAspect="1"/>
          </p:cNvPicPr>
          <p:nvPr/>
        </p:nvPicPr>
        <p:blipFill>
          <a:blip r:embed="rId4"/>
          <a:stretch>
            <a:fillRect/>
          </a:stretch>
        </p:blipFill>
        <p:spPr>
          <a:xfrm>
            <a:off x="1572125" y="3814256"/>
            <a:ext cx="7170821" cy="20090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96253"/>
            <a:ext cx="14630400" cy="8229600"/>
          </a:xfrm>
          <a:prstGeom prst="rect">
            <a:avLst/>
          </a:prstGeom>
          <a:solidFill>
            <a:srgbClr val="241631"/>
          </a:solidFill>
          <a:ln/>
        </p:spPr>
        <p:txBody>
          <a:bodyPr/>
          <a:lstStyle/>
          <a:p>
            <a:pPr algn="l">
              <a:buFont typeface="+mj-lt"/>
              <a:buAutoNum type="arabicPeriod"/>
            </a:pPr>
            <a:r>
              <a:rPr lang="es-ES" b="0" i="0">
                <a:solidFill>
                  <a:srgbClr val="2E2F30"/>
                </a:solidFill>
                <a:effectLst/>
                <a:latin typeface="Inter"/>
              </a:rPr>
              <a:t>AVG: Calcula el promedio de los valores en una columna numérica.</a:t>
            </a:r>
          </a:p>
          <a:p>
            <a:pPr algn="l">
              <a:buFont typeface="+mj-lt"/>
              <a:buAutoNum type="arabicPeriod"/>
            </a:pPr>
            <a:r>
              <a:rPr lang="es-ES" b="0" i="0">
                <a:solidFill>
                  <a:srgbClr val="2E2F30"/>
                </a:solidFill>
                <a:effectLst/>
                <a:latin typeface="Inter"/>
              </a:rPr>
              <a:t>COUNT: Cuenta el número de filas o valores no nulos en una columna.</a:t>
            </a:r>
          </a:p>
          <a:p>
            <a:pPr algn="l">
              <a:buFont typeface="+mj-lt"/>
              <a:buAutoNum type="arabicPeriod"/>
            </a:pPr>
            <a:r>
              <a:rPr lang="es-ES" b="0" i="0">
                <a:solidFill>
                  <a:srgbClr val="2E2F30"/>
                </a:solidFill>
                <a:effectLst/>
                <a:latin typeface="Inter"/>
              </a:rPr>
              <a:t>SUM: Calcula la suma de los valores en una columna numérica.</a:t>
            </a:r>
          </a:p>
          <a:p>
            <a:pPr algn="l">
              <a:buFont typeface="+mj-lt"/>
              <a:buAutoNum type="arabicPeriod"/>
            </a:pPr>
            <a:r>
              <a:rPr lang="es-ES" b="0" i="0">
                <a:solidFill>
                  <a:srgbClr val="2E2F30"/>
                </a:solidFill>
                <a:effectLst/>
                <a:latin typeface="Inter"/>
              </a:rPr>
              <a:t>MIN: Devuelve el valor mínimo de una columna.</a:t>
            </a:r>
          </a:p>
          <a:p>
            <a:pPr algn="l">
              <a:buFont typeface="+mj-lt"/>
              <a:buAutoNum type="arabicPeriod"/>
            </a:pPr>
            <a:r>
              <a:rPr lang="es-ES" b="0" i="0">
                <a:solidFill>
                  <a:srgbClr val="2E2F30"/>
                </a:solidFill>
                <a:effectLst/>
                <a:latin typeface="Inter"/>
              </a:rPr>
              <a:t>MAX: Devuelve el valor máximo de una columna.</a:t>
            </a:r>
          </a:p>
        </p:txBody>
      </p:sp>
      <p:pic>
        <p:nvPicPr>
          <p:cNvPr id="4" name="Image 0" descr="preencoded.png"/>
          <p:cNvPicPr>
            <a:picLocks noChangeAspect="1"/>
          </p:cNvPicPr>
          <p:nvPr/>
        </p:nvPicPr>
        <p:blipFill>
          <a:blip r:embed="rId3"/>
          <a:stretch>
            <a:fillRect/>
          </a:stretch>
        </p:blipFill>
        <p:spPr>
          <a:xfrm>
            <a:off x="0" y="-96253"/>
            <a:ext cx="14630400" cy="1490713"/>
          </a:xfrm>
          <a:prstGeom prst="rect">
            <a:avLst/>
          </a:prstGeom>
        </p:spPr>
      </p:pic>
      <p:sp>
        <p:nvSpPr>
          <p:cNvPr id="5" name="Text 2"/>
          <p:cNvSpPr/>
          <p:nvPr/>
        </p:nvSpPr>
        <p:spPr>
          <a:xfrm>
            <a:off x="1589722" y="2144374"/>
            <a:ext cx="64846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Funciones de </a:t>
            </a:r>
            <a:r>
              <a:rPr lang="en-US" sz="4374" b="1" dirty="0" err="1">
                <a:solidFill>
                  <a:srgbClr val="FF726D"/>
                </a:solidFill>
                <a:latin typeface="Inconsolata" pitchFamily="34" charset="0"/>
                <a:ea typeface="Inconsolata" pitchFamily="34" charset="-122"/>
                <a:cs typeface="Inconsolata" pitchFamily="34" charset="-120"/>
              </a:rPr>
              <a:t>Agregación</a:t>
            </a:r>
            <a:endParaRPr lang="en-US" sz="4374" dirty="0"/>
          </a:p>
        </p:txBody>
      </p:sp>
      <p:sp>
        <p:nvSpPr>
          <p:cNvPr id="8" name="Text 5"/>
          <p:cNvSpPr/>
          <p:nvPr/>
        </p:nvSpPr>
        <p:spPr>
          <a:xfrm>
            <a:off x="2260163" y="5768935"/>
            <a:ext cx="2925723" cy="1066205"/>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5852398" y="5199578"/>
            <a:ext cx="2221944" cy="347186"/>
          </a:xfrm>
          <a:prstGeom prst="rect">
            <a:avLst/>
          </a:prstGeom>
          <a:noFill/>
          <a:ln/>
        </p:spPr>
        <p:txBody>
          <a:bodyPr wrap="none" rtlCol="0" anchor="t"/>
          <a:lstStyle/>
          <a:p>
            <a:pPr marL="0" indent="0">
              <a:lnSpc>
                <a:spcPts val="2734"/>
              </a:lnSpc>
              <a:buNone/>
            </a:pPr>
            <a:endParaRPr lang="en-US" sz="2187" dirty="0"/>
          </a:p>
        </p:txBody>
      </p:sp>
      <p:sp>
        <p:nvSpPr>
          <p:cNvPr id="17" name="CuadroTexto 16">
            <a:extLst>
              <a:ext uri="{FF2B5EF4-FFF2-40B4-BE49-F238E27FC236}">
                <a16:creationId xmlns:a16="http://schemas.microsoft.com/office/drawing/2014/main" id="{05F75D66-7E17-4B3D-B0D8-89A3F9531447}"/>
              </a:ext>
            </a:extLst>
          </p:cNvPr>
          <p:cNvSpPr txBox="1"/>
          <p:nvPr/>
        </p:nvSpPr>
        <p:spPr>
          <a:xfrm>
            <a:off x="1557637" y="3017335"/>
            <a:ext cx="11131667" cy="3879716"/>
          </a:xfrm>
          <a:prstGeom prst="rect">
            <a:avLst/>
          </a:prstGeom>
          <a:noFill/>
        </p:spPr>
        <p:txBody>
          <a:bodyPr wrap="square">
            <a:spAutoFit/>
          </a:bodyPr>
          <a:lstStyle/>
          <a:p>
            <a:r>
              <a:rPr lang="es-ES" sz="2000" b="0" i="0" dirty="0">
                <a:solidFill>
                  <a:schemeClr val="bg1"/>
                </a:solidFill>
                <a:effectLst/>
                <a:latin typeface="Inter"/>
              </a:rPr>
              <a:t>Una función de agregación en SQL es una función que realiza cálculos sobre un conjunto de valores y devuelve un único resultado. Estas funciones se utilizan comúnmente en consultas para obtener información resumida o calculada a partir de los datos de una tabla. </a:t>
            </a:r>
          </a:p>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1200" cap="none" spc="0" normalizeH="0" baseline="0" noProof="0" dirty="0" err="1">
                <a:ln>
                  <a:noFill/>
                </a:ln>
                <a:solidFill>
                  <a:srgbClr val="FF726D"/>
                </a:solidFill>
                <a:effectLst/>
                <a:uLnTx/>
                <a:uFillTx/>
                <a:latin typeface="Inconsolata" pitchFamily="34" charset="0"/>
                <a:ea typeface="Inconsolata" pitchFamily="34" charset="-122"/>
                <a:cs typeface="Inconsolata" pitchFamily="34" charset="-120"/>
              </a:rPr>
              <a:t>Liste</a:t>
            </a:r>
            <a:r>
              <a:rPr kumimoji="0" lang="en-US" sz="4374" b="1" i="0" u="none" strike="noStrike" kern="1200" cap="none" spc="0" normalizeH="0" baseline="0" noProof="0" dirty="0">
                <a:ln>
                  <a:noFill/>
                </a:ln>
                <a:solidFill>
                  <a:srgbClr val="FF726D"/>
                </a:solidFill>
                <a:effectLst/>
                <a:uLnTx/>
                <a:uFillTx/>
                <a:latin typeface="Inconsolata" pitchFamily="34" charset="0"/>
                <a:ea typeface="Inconsolata" pitchFamily="34" charset="-122"/>
                <a:cs typeface="Inconsolata" pitchFamily="34" charset="-120"/>
              </a:rPr>
              <a:t> </a:t>
            </a:r>
            <a:r>
              <a:rPr kumimoji="0" lang="en-US" sz="4374" b="1" i="0" u="none" strike="noStrike" kern="1200" cap="none" spc="0" normalizeH="0" baseline="0" noProof="0" dirty="0" err="1">
                <a:ln>
                  <a:noFill/>
                </a:ln>
                <a:solidFill>
                  <a:srgbClr val="FF726D"/>
                </a:solidFill>
                <a:effectLst/>
                <a:uLnTx/>
                <a:uFillTx/>
                <a:latin typeface="Inconsolata" pitchFamily="34" charset="0"/>
                <a:ea typeface="Inconsolata" pitchFamily="34" charset="-122"/>
                <a:cs typeface="Inconsolata" pitchFamily="34" charset="-120"/>
              </a:rPr>
              <a:t>funciones</a:t>
            </a:r>
            <a:r>
              <a:rPr kumimoji="0" lang="en-US" sz="4374" b="1" i="0" u="none" strike="noStrike" kern="1200" cap="none" spc="0" normalizeH="0" baseline="0" noProof="0" dirty="0">
                <a:ln>
                  <a:noFill/>
                </a:ln>
                <a:solidFill>
                  <a:srgbClr val="FF726D"/>
                </a:solidFill>
                <a:effectLst/>
                <a:uLnTx/>
                <a:uFillTx/>
                <a:latin typeface="Inconsolata" pitchFamily="34" charset="0"/>
                <a:ea typeface="Inconsolata" pitchFamily="34" charset="-122"/>
                <a:cs typeface="Inconsolata" pitchFamily="34" charset="-120"/>
              </a:rPr>
              <a:t> de </a:t>
            </a:r>
            <a:r>
              <a:rPr kumimoji="0" lang="en-US" sz="4374" b="1" i="0" u="none" strike="noStrike" kern="1200" cap="none" spc="0" normalizeH="0" baseline="0" noProof="0" dirty="0" err="1">
                <a:ln>
                  <a:noFill/>
                </a:ln>
                <a:solidFill>
                  <a:srgbClr val="FF726D"/>
                </a:solidFill>
                <a:effectLst/>
                <a:uLnTx/>
                <a:uFillTx/>
                <a:latin typeface="Inconsolata" pitchFamily="34" charset="0"/>
                <a:ea typeface="Inconsolata" pitchFamily="34" charset="-122"/>
                <a:cs typeface="Inconsolata" pitchFamily="34" charset="-120"/>
              </a:rPr>
              <a:t>agregación</a:t>
            </a:r>
            <a:endParaRPr kumimoji="0" lang="en-US" sz="4374" b="1" i="0" u="none" strike="noStrike" kern="1200" cap="none" spc="0" normalizeH="0" baseline="0" noProof="0" dirty="0">
              <a:ln>
                <a:noFill/>
              </a:ln>
              <a:solidFill>
                <a:srgbClr val="FF726D"/>
              </a:solidFill>
              <a:effectLst/>
              <a:uLnTx/>
              <a:uFillTx/>
              <a:latin typeface="Inconsolata" pitchFamily="34" charset="0"/>
              <a:ea typeface="Inconsolata" pitchFamily="34" charset="-122"/>
              <a:cs typeface="Inconsolata" pitchFamily="34" charset="-12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s-ES" sz="2400" b="0" i="0" dirty="0">
                <a:solidFill>
                  <a:schemeClr val="bg1"/>
                </a:solidFill>
                <a:effectLst/>
                <a:latin typeface="Inter"/>
              </a:rPr>
              <a:t>AVG: Devuelve el promedio de los valores en una columna.</a:t>
            </a:r>
          </a:p>
          <a:p>
            <a:pPr marL="0" marR="0" lvl="0" indent="0" algn="l" defTabSz="914400" rtl="0" eaLnBrk="1" fontAlgn="auto" latinLnBrk="0" hangingPunct="1">
              <a:lnSpc>
                <a:spcPct val="150000"/>
              </a:lnSpc>
              <a:spcBef>
                <a:spcPts val="0"/>
              </a:spcBef>
              <a:spcAft>
                <a:spcPts val="0"/>
              </a:spcAft>
              <a:buClrTx/>
              <a:buSzTx/>
              <a:buFontTx/>
              <a:buNone/>
              <a:tabLst/>
              <a:defRPr/>
            </a:pPr>
            <a:r>
              <a:rPr lang="es-ES" sz="2400" b="0" i="0" dirty="0">
                <a:solidFill>
                  <a:schemeClr val="bg1"/>
                </a:solidFill>
                <a:effectLst/>
                <a:latin typeface="Inter"/>
              </a:rPr>
              <a:t>COUNT: Cuenta el número de filas o valores no nulos en una columna.</a:t>
            </a:r>
          </a:p>
          <a:p>
            <a:pPr marL="0" marR="0" lvl="0" indent="0" algn="l" defTabSz="914400" rtl="0" eaLnBrk="1" fontAlgn="auto" latinLnBrk="0" hangingPunct="1">
              <a:lnSpc>
                <a:spcPct val="150000"/>
              </a:lnSpc>
              <a:spcBef>
                <a:spcPts val="0"/>
              </a:spcBef>
              <a:spcAft>
                <a:spcPts val="0"/>
              </a:spcAft>
              <a:buClrTx/>
              <a:buSzTx/>
              <a:buFontTx/>
              <a:buNone/>
              <a:tabLst/>
              <a:defRPr/>
            </a:pPr>
            <a:r>
              <a:rPr lang="es-ES" sz="2400" b="0" i="0" dirty="0">
                <a:solidFill>
                  <a:schemeClr val="bg1"/>
                </a:solidFill>
                <a:effectLst/>
                <a:latin typeface="Inter"/>
              </a:rPr>
              <a:t>MIN: Devuelve el valor mínimo de una columna.</a:t>
            </a:r>
          </a:p>
          <a:p>
            <a:pPr marL="0" marR="0" lvl="0" indent="0" algn="l" defTabSz="914400" rtl="0" eaLnBrk="1" fontAlgn="auto" latinLnBrk="0" hangingPunct="1">
              <a:lnSpc>
                <a:spcPct val="150000"/>
              </a:lnSpc>
              <a:spcBef>
                <a:spcPts val="0"/>
              </a:spcBef>
              <a:spcAft>
                <a:spcPts val="0"/>
              </a:spcAft>
              <a:buClrTx/>
              <a:buSzTx/>
              <a:buFontTx/>
              <a:buNone/>
              <a:tabLst/>
              <a:defRPr/>
            </a:pPr>
            <a:r>
              <a:rPr lang="es-ES" sz="2400" b="0" i="0" dirty="0">
                <a:solidFill>
                  <a:schemeClr val="bg1"/>
                </a:solidFill>
                <a:effectLst/>
                <a:latin typeface="Inter"/>
              </a:rPr>
              <a:t>MAX: Devuelve el valor máximo de una columna.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96253"/>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96253"/>
            <a:ext cx="14630400" cy="2037348"/>
          </a:xfrm>
          <a:prstGeom prst="rect">
            <a:avLst/>
          </a:prstGeom>
        </p:spPr>
      </p:pic>
      <p:sp>
        <p:nvSpPr>
          <p:cNvPr id="5" name="Text 2"/>
          <p:cNvSpPr/>
          <p:nvPr/>
        </p:nvSpPr>
        <p:spPr>
          <a:xfrm>
            <a:off x="1428394" y="2608608"/>
            <a:ext cx="78943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Función CONCAT en SQL Server</a:t>
            </a:r>
            <a:endParaRPr lang="en-US" sz="4374" dirty="0"/>
          </a:p>
        </p:txBody>
      </p:sp>
      <p:sp>
        <p:nvSpPr>
          <p:cNvPr id="6" name="Text 3"/>
          <p:cNvSpPr/>
          <p:nvPr/>
        </p:nvSpPr>
        <p:spPr>
          <a:xfrm>
            <a:off x="1428394" y="3615092"/>
            <a:ext cx="10554414" cy="203734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La función CONCAT </a:t>
            </a:r>
            <a:r>
              <a:rPr lang="es-ES" sz="1750" dirty="0">
                <a:solidFill>
                  <a:srgbClr val="DAD1E6"/>
                </a:solidFill>
                <a:latin typeface="Fira Sans" pitchFamily="34" charset="0"/>
                <a:ea typeface="Fira Sans" pitchFamily="34" charset="-122"/>
                <a:cs typeface="Fira Sans" pitchFamily="34" charset="-120"/>
              </a:rPr>
              <a:t>se utiliza para concatenar o combinar dos o más valores de cadena en una sola cadena. Toma un número variable de argumentos de cadena y los une en una sola cadena.</a:t>
            </a:r>
            <a:endParaRPr lang="en-US" sz="1750" dirty="0">
              <a:solidFill>
                <a:srgbClr val="DAD1E6"/>
              </a:solidFill>
              <a:latin typeface="Fira Sans" pitchFamily="34" charset="0"/>
              <a:ea typeface="Fira Sans" pitchFamily="34" charset="-122"/>
              <a:cs typeface="Fira Sans" pitchFamily="34" charset="-120"/>
            </a:endParaRPr>
          </a:p>
          <a:p>
            <a:pPr marL="0" indent="0">
              <a:lnSpc>
                <a:spcPts val="2799"/>
              </a:lnSpc>
              <a:buNone/>
            </a:pPr>
            <a:r>
              <a:rPr lang="es-ES" sz="1750" dirty="0">
                <a:solidFill>
                  <a:srgbClr val="DAD1E6"/>
                </a:solidFill>
                <a:latin typeface="Fira Sans" pitchFamily="34" charset="0"/>
                <a:ea typeface="Fira Sans" pitchFamily="34" charset="-122"/>
                <a:cs typeface="Fira Sans" pitchFamily="34" charset="-120"/>
              </a:rPr>
              <a:t>Es importante tener en cuenta que la función CONCAT es segura para manejar valores nulos. Si alguno de los argumentos de la función CONCAT es nulo, se tratará como una cadena vacía en la concatenación.</a:t>
            </a:r>
            <a:endParaRPr lang="en-US" sz="1750" dirty="0">
              <a:solidFill>
                <a:srgbClr val="DAD1E6"/>
              </a:solidFill>
              <a:latin typeface="Fira Sans" pitchFamily="34" charset="0"/>
              <a:ea typeface="Fira Sans" pitchFamily="34" charset="-122"/>
              <a:cs typeface="Fira Sans" pitchFamily="34" charset="-120"/>
            </a:endParaRPr>
          </a:p>
        </p:txBody>
      </p:sp>
      <p:sp>
        <p:nvSpPr>
          <p:cNvPr id="7" name="Text 4"/>
          <p:cNvSpPr/>
          <p:nvPr/>
        </p:nvSpPr>
        <p:spPr>
          <a:xfrm>
            <a:off x="2037993" y="6319957"/>
            <a:ext cx="10554414" cy="355402"/>
          </a:xfrm>
          <a:prstGeom prst="rect">
            <a:avLst/>
          </a:prstGeom>
          <a:noFill/>
          <a:ln/>
        </p:spPr>
        <p:txBody>
          <a:bodyPr wrap="none" rtlCol="0" anchor="t"/>
          <a:lstStyle/>
          <a:p>
            <a:pPr marL="0" indent="0">
              <a:lnSpc>
                <a:spcPts val="2799"/>
              </a:lnSpc>
              <a:buNone/>
            </a:pPr>
            <a:endParaRPr lang="en-US" sz="1750" dirty="0"/>
          </a:p>
        </p:txBody>
      </p:sp>
      <p:pic>
        <p:nvPicPr>
          <p:cNvPr id="10" name="Imagen 9">
            <a:extLst>
              <a:ext uri="{FF2B5EF4-FFF2-40B4-BE49-F238E27FC236}">
                <a16:creationId xmlns:a16="http://schemas.microsoft.com/office/drawing/2014/main" id="{DA76183A-BC59-4033-B6C1-B2838DFBD65A}"/>
              </a:ext>
            </a:extLst>
          </p:cNvPr>
          <p:cNvPicPr>
            <a:picLocks noChangeAspect="1"/>
          </p:cNvPicPr>
          <p:nvPr/>
        </p:nvPicPr>
        <p:blipFill>
          <a:blip r:embed="rId4"/>
          <a:stretch>
            <a:fillRect/>
          </a:stretch>
        </p:blipFill>
        <p:spPr>
          <a:xfrm>
            <a:off x="1796715" y="5895590"/>
            <a:ext cx="9914021" cy="11468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47484" y="1988226"/>
            <a:ext cx="676656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Ejemplo del uso de COUNT</a:t>
            </a:r>
            <a:endParaRPr lang="en-US" sz="4374" dirty="0"/>
          </a:p>
        </p:txBody>
      </p:sp>
      <p:sp>
        <p:nvSpPr>
          <p:cNvPr id="6" name="Text 3"/>
          <p:cNvSpPr/>
          <p:nvPr/>
        </p:nvSpPr>
        <p:spPr>
          <a:xfrm>
            <a:off x="6319598" y="3259693"/>
            <a:ext cx="747760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Supongamos que queremos contar el número de empleados en la tabla "empleados". Podemos usar la función COUNT de la siguiente manera:</a:t>
            </a:r>
            <a:endParaRPr lang="en-US" sz="1750" dirty="0"/>
          </a:p>
        </p:txBody>
      </p:sp>
      <p:sp>
        <p:nvSpPr>
          <p:cNvPr id="7" name="Text 4"/>
          <p:cNvSpPr/>
          <p:nvPr/>
        </p:nvSpPr>
        <p:spPr>
          <a:xfrm>
            <a:off x="6319599" y="4931212"/>
            <a:ext cx="7477601" cy="355402"/>
          </a:xfrm>
          <a:prstGeom prst="rect">
            <a:avLst/>
          </a:prstGeom>
          <a:noFill/>
          <a:ln/>
        </p:spPr>
        <p:txBody>
          <a:bodyPr wrap="none" rtlCol="0" anchor="t"/>
          <a:lstStyle/>
          <a:p>
            <a:pPr marL="0" indent="0">
              <a:lnSpc>
                <a:spcPts val="2799"/>
              </a:lnSpc>
              <a:buNone/>
            </a:pPr>
            <a:endParaRPr lang="en-US" sz="1750" dirty="0"/>
          </a:p>
        </p:txBody>
      </p:sp>
      <p:pic>
        <p:nvPicPr>
          <p:cNvPr id="14" name="Imagen 13">
            <a:extLst>
              <a:ext uri="{FF2B5EF4-FFF2-40B4-BE49-F238E27FC236}">
                <a16:creationId xmlns:a16="http://schemas.microsoft.com/office/drawing/2014/main" id="{F08C2A98-3E70-4F72-B52A-173834951231}"/>
              </a:ext>
            </a:extLst>
          </p:cNvPr>
          <p:cNvPicPr>
            <a:picLocks noChangeAspect="1"/>
          </p:cNvPicPr>
          <p:nvPr/>
        </p:nvPicPr>
        <p:blipFill>
          <a:blip r:embed="rId4"/>
          <a:stretch>
            <a:fillRect/>
          </a:stretch>
        </p:blipFill>
        <p:spPr>
          <a:xfrm>
            <a:off x="6785812" y="4290378"/>
            <a:ext cx="5646820" cy="996235"/>
          </a:xfrm>
          <a:prstGeom prst="rect">
            <a:avLst/>
          </a:prstGeom>
        </p:spPr>
      </p:pic>
      <p:pic>
        <p:nvPicPr>
          <p:cNvPr id="16" name="Imagen 15">
            <a:extLst>
              <a:ext uri="{FF2B5EF4-FFF2-40B4-BE49-F238E27FC236}">
                <a16:creationId xmlns:a16="http://schemas.microsoft.com/office/drawing/2014/main" id="{A42B7903-19FD-495D-97FC-958EECD13A47}"/>
              </a:ext>
            </a:extLst>
          </p:cNvPr>
          <p:cNvPicPr>
            <a:picLocks noChangeAspect="1"/>
          </p:cNvPicPr>
          <p:nvPr/>
        </p:nvPicPr>
        <p:blipFill>
          <a:blip r:embed="rId5"/>
          <a:stretch>
            <a:fillRect/>
          </a:stretch>
        </p:blipFill>
        <p:spPr>
          <a:xfrm>
            <a:off x="7603958" y="5606495"/>
            <a:ext cx="3834063" cy="13557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txBody>
          <a:bodyPr/>
          <a:lstStyle/>
          <a:p>
            <a:r>
              <a:rPr lang="es-ES" dirty="0"/>
              <a:t>reservas</a:t>
            </a:r>
            <a:endParaRPr lang="es-BO" dirty="0"/>
          </a:p>
        </p:txBody>
      </p:sp>
      <p:pic>
        <p:nvPicPr>
          <p:cNvPr id="4" name="Image 0" descr="preencoded.png"/>
          <p:cNvPicPr>
            <a:picLocks noChangeAspect="1"/>
          </p:cNvPicPr>
          <p:nvPr/>
        </p:nvPicPr>
        <p:blipFill>
          <a:blip r:embed="rId3"/>
          <a:stretch>
            <a:fillRect/>
          </a:stretch>
        </p:blipFill>
        <p:spPr>
          <a:xfrm>
            <a:off x="0" y="-96253"/>
            <a:ext cx="14630400" cy="1860885"/>
          </a:xfrm>
          <a:prstGeom prst="rect">
            <a:avLst/>
          </a:prstGeom>
        </p:spPr>
      </p:pic>
      <p:sp>
        <p:nvSpPr>
          <p:cNvPr id="5" name="Text 2"/>
          <p:cNvSpPr/>
          <p:nvPr/>
        </p:nvSpPr>
        <p:spPr>
          <a:xfrm>
            <a:off x="3818666" y="2210465"/>
            <a:ext cx="62026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Ejemplo del uso de AVG</a:t>
            </a:r>
            <a:endParaRPr lang="en-US" sz="4374" dirty="0"/>
          </a:p>
        </p:txBody>
      </p:sp>
      <p:sp>
        <p:nvSpPr>
          <p:cNvPr id="6" name="Text 3"/>
          <p:cNvSpPr/>
          <p:nvPr/>
        </p:nvSpPr>
        <p:spPr>
          <a:xfrm>
            <a:off x="2471129" y="3326557"/>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Si tenemos una tabla “reservas" con una columna “preciototal" que registra el monto de cada  reservas, podemos calcular el promedio de ventas utilizando la función AVG:</a:t>
            </a:r>
            <a:endParaRPr lang="en-US" sz="1750" dirty="0"/>
          </a:p>
        </p:txBody>
      </p:sp>
      <p:sp>
        <p:nvSpPr>
          <p:cNvPr id="7" name="Text 4"/>
          <p:cNvSpPr/>
          <p:nvPr/>
        </p:nvSpPr>
        <p:spPr>
          <a:xfrm>
            <a:off x="2037993" y="6319957"/>
            <a:ext cx="10554414" cy="355402"/>
          </a:xfrm>
          <a:prstGeom prst="rect">
            <a:avLst/>
          </a:prstGeom>
          <a:noFill/>
          <a:ln/>
        </p:spPr>
        <p:txBody>
          <a:bodyPr wrap="none" rtlCol="0" anchor="t"/>
          <a:lstStyle/>
          <a:p>
            <a:pPr marL="0" indent="0">
              <a:lnSpc>
                <a:spcPts val="2799"/>
              </a:lnSpc>
              <a:buNone/>
            </a:pPr>
            <a:endParaRPr lang="en-US" sz="1750" dirty="0"/>
          </a:p>
        </p:txBody>
      </p:sp>
      <p:pic>
        <p:nvPicPr>
          <p:cNvPr id="10" name="Imagen 9">
            <a:extLst>
              <a:ext uri="{FF2B5EF4-FFF2-40B4-BE49-F238E27FC236}">
                <a16:creationId xmlns:a16="http://schemas.microsoft.com/office/drawing/2014/main" id="{98758357-FB98-4D63-A019-82D57FCA0A10}"/>
              </a:ext>
            </a:extLst>
          </p:cNvPr>
          <p:cNvPicPr>
            <a:picLocks noChangeAspect="1"/>
          </p:cNvPicPr>
          <p:nvPr/>
        </p:nvPicPr>
        <p:blipFill>
          <a:blip r:embed="rId4"/>
          <a:stretch>
            <a:fillRect/>
          </a:stretch>
        </p:blipFill>
        <p:spPr>
          <a:xfrm>
            <a:off x="1419781" y="5187435"/>
            <a:ext cx="5500225" cy="1423027"/>
          </a:xfrm>
          <a:prstGeom prst="rect">
            <a:avLst/>
          </a:prstGeom>
        </p:spPr>
      </p:pic>
      <p:pic>
        <p:nvPicPr>
          <p:cNvPr id="12" name="Imagen 11">
            <a:extLst>
              <a:ext uri="{FF2B5EF4-FFF2-40B4-BE49-F238E27FC236}">
                <a16:creationId xmlns:a16="http://schemas.microsoft.com/office/drawing/2014/main" id="{68E0377F-7AE0-42DC-A259-F3615382118E}"/>
              </a:ext>
            </a:extLst>
          </p:cNvPr>
          <p:cNvPicPr>
            <a:picLocks noChangeAspect="1"/>
          </p:cNvPicPr>
          <p:nvPr/>
        </p:nvPicPr>
        <p:blipFill>
          <a:blip r:embed="rId5"/>
          <a:stretch>
            <a:fillRect/>
          </a:stretch>
        </p:blipFill>
        <p:spPr>
          <a:xfrm>
            <a:off x="8339787" y="5187435"/>
            <a:ext cx="2889687" cy="14230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20036"/>
            <a:ext cx="14630400" cy="1534206"/>
          </a:xfrm>
          <a:prstGeom prst="rect">
            <a:avLst/>
          </a:prstGeom>
        </p:spPr>
      </p:pic>
      <p:sp>
        <p:nvSpPr>
          <p:cNvPr id="5" name="Text 2"/>
          <p:cNvSpPr/>
          <p:nvPr/>
        </p:nvSpPr>
        <p:spPr>
          <a:xfrm>
            <a:off x="3649980" y="1783330"/>
            <a:ext cx="733044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Ejemplo del uso de MIN-MAX</a:t>
            </a:r>
            <a:endParaRPr lang="en-US" sz="4374" dirty="0"/>
          </a:p>
        </p:txBody>
      </p:sp>
      <p:sp>
        <p:nvSpPr>
          <p:cNvPr id="6" name="Text 3"/>
          <p:cNvSpPr/>
          <p:nvPr/>
        </p:nvSpPr>
        <p:spPr>
          <a:xfrm>
            <a:off x="2037993" y="2641016"/>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Supongamos que tenemos una tabla “reservas" con una columna "preciototal" y queremos encontrar </a:t>
            </a:r>
            <a:r>
              <a:rPr lang="en-US" sz="1750" dirty="0" err="1">
                <a:solidFill>
                  <a:srgbClr val="DAD1E6"/>
                </a:solidFill>
                <a:latin typeface="Fira Sans" pitchFamily="34" charset="0"/>
                <a:ea typeface="Fira Sans" pitchFamily="34" charset="-122"/>
                <a:cs typeface="Fira Sans" pitchFamily="34" charset="-120"/>
              </a:rPr>
              <a:t>el</a:t>
            </a:r>
            <a:r>
              <a:rPr lang="en-US" sz="1750" dirty="0">
                <a:solidFill>
                  <a:srgbClr val="DAD1E6"/>
                </a:solidFill>
                <a:latin typeface="Fira Sans" pitchFamily="34" charset="0"/>
                <a:ea typeface="Fira Sans" pitchFamily="34" charset="-122"/>
                <a:cs typeface="Fira Sans" pitchFamily="34" charset="-120"/>
              </a:rPr>
              <a:t> preciototal más alto y el precio más bajo:</a:t>
            </a:r>
            <a:endParaRPr lang="en-US" sz="1750" dirty="0"/>
          </a:p>
        </p:txBody>
      </p:sp>
      <p:sp>
        <p:nvSpPr>
          <p:cNvPr id="7" name="Text 4"/>
          <p:cNvSpPr/>
          <p:nvPr/>
        </p:nvSpPr>
        <p:spPr>
          <a:xfrm>
            <a:off x="2037993" y="6319957"/>
            <a:ext cx="10554414" cy="355402"/>
          </a:xfrm>
          <a:prstGeom prst="rect">
            <a:avLst/>
          </a:prstGeom>
          <a:noFill/>
          <a:ln/>
        </p:spPr>
        <p:txBody>
          <a:bodyPr wrap="none" rtlCol="0" anchor="t"/>
          <a:lstStyle/>
          <a:p>
            <a:pPr marL="0" indent="0">
              <a:lnSpc>
                <a:spcPts val="2799"/>
              </a:lnSpc>
              <a:buNone/>
            </a:pPr>
            <a:endParaRPr lang="en-US" sz="1750" dirty="0"/>
          </a:p>
        </p:txBody>
      </p:sp>
      <p:pic>
        <p:nvPicPr>
          <p:cNvPr id="10" name="Imagen 9">
            <a:extLst>
              <a:ext uri="{FF2B5EF4-FFF2-40B4-BE49-F238E27FC236}">
                <a16:creationId xmlns:a16="http://schemas.microsoft.com/office/drawing/2014/main" id="{0D6FC6F0-1F1A-48D2-88C1-DE39112F52A3}"/>
              </a:ext>
            </a:extLst>
          </p:cNvPr>
          <p:cNvPicPr>
            <a:picLocks noChangeAspect="1"/>
          </p:cNvPicPr>
          <p:nvPr/>
        </p:nvPicPr>
        <p:blipFill>
          <a:blip r:embed="rId4"/>
          <a:stretch>
            <a:fillRect/>
          </a:stretch>
        </p:blipFill>
        <p:spPr>
          <a:xfrm>
            <a:off x="2037993" y="3853313"/>
            <a:ext cx="5116786" cy="1170559"/>
          </a:xfrm>
          <a:prstGeom prst="rect">
            <a:avLst/>
          </a:prstGeom>
        </p:spPr>
      </p:pic>
      <p:pic>
        <p:nvPicPr>
          <p:cNvPr id="12" name="Imagen 11">
            <a:extLst>
              <a:ext uri="{FF2B5EF4-FFF2-40B4-BE49-F238E27FC236}">
                <a16:creationId xmlns:a16="http://schemas.microsoft.com/office/drawing/2014/main" id="{7B23973F-4645-4BE7-BD6D-A92F856287B0}"/>
              </a:ext>
            </a:extLst>
          </p:cNvPr>
          <p:cNvPicPr>
            <a:picLocks noChangeAspect="1"/>
          </p:cNvPicPr>
          <p:nvPr/>
        </p:nvPicPr>
        <p:blipFill>
          <a:blip r:embed="rId5"/>
          <a:stretch>
            <a:fillRect/>
          </a:stretch>
        </p:blipFill>
        <p:spPr>
          <a:xfrm>
            <a:off x="2037993" y="5565471"/>
            <a:ext cx="5116786" cy="1109888"/>
          </a:xfrm>
          <a:prstGeom prst="rect">
            <a:avLst/>
          </a:prstGeom>
        </p:spPr>
      </p:pic>
      <p:pic>
        <p:nvPicPr>
          <p:cNvPr id="14" name="Imagen 13">
            <a:extLst>
              <a:ext uri="{FF2B5EF4-FFF2-40B4-BE49-F238E27FC236}">
                <a16:creationId xmlns:a16="http://schemas.microsoft.com/office/drawing/2014/main" id="{8A78D8A8-A95C-464E-B7C1-505902BA9D86}"/>
              </a:ext>
            </a:extLst>
          </p:cNvPr>
          <p:cNvPicPr>
            <a:picLocks noChangeAspect="1"/>
          </p:cNvPicPr>
          <p:nvPr/>
        </p:nvPicPr>
        <p:blipFill>
          <a:blip r:embed="rId6"/>
          <a:stretch>
            <a:fillRect/>
          </a:stretch>
        </p:blipFill>
        <p:spPr>
          <a:xfrm>
            <a:off x="8791075" y="5565471"/>
            <a:ext cx="2662988" cy="1109888"/>
          </a:xfrm>
          <a:prstGeom prst="rect">
            <a:avLst/>
          </a:prstGeom>
        </p:spPr>
      </p:pic>
      <p:pic>
        <p:nvPicPr>
          <p:cNvPr id="16" name="Imagen 15">
            <a:extLst>
              <a:ext uri="{FF2B5EF4-FFF2-40B4-BE49-F238E27FC236}">
                <a16:creationId xmlns:a16="http://schemas.microsoft.com/office/drawing/2014/main" id="{53039F87-FF8A-458F-97B7-CF0F6C1D346F}"/>
              </a:ext>
            </a:extLst>
          </p:cNvPr>
          <p:cNvPicPr>
            <a:picLocks noChangeAspect="1"/>
          </p:cNvPicPr>
          <p:nvPr/>
        </p:nvPicPr>
        <p:blipFill>
          <a:blip r:embed="rId7"/>
          <a:stretch>
            <a:fillRect/>
          </a:stretch>
        </p:blipFill>
        <p:spPr>
          <a:xfrm>
            <a:off x="8791074" y="3853313"/>
            <a:ext cx="2662988" cy="117055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449</Words>
  <Application>Microsoft Office PowerPoint</Application>
  <PresentationFormat>Personalizado</PresentationFormat>
  <Paragraphs>41</Paragraphs>
  <Slides>9</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Arial</vt:lpstr>
      <vt:lpstr>Calibri</vt:lpstr>
      <vt:lpstr>Fira Sans</vt:lpstr>
      <vt:lpstr>Inconsolata</vt:lpstr>
      <vt:lpstr>Inter</vt:lpstr>
      <vt:lpstr>Poppins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Santos</cp:lastModifiedBy>
  <cp:revision>14</cp:revision>
  <dcterms:created xsi:type="dcterms:W3CDTF">2023-11-19T02:38:28Z</dcterms:created>
  <dcterms:modified xsi:type="dcterms:W3CDTF">2023-11-19T09:42:33Z</dcterms:modified>
</cp:coreProperties>
</file>